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9" r:id="rId2"/>
    <p:sldId id="260" r:id="rId3"/>
    <p:sldId id="261" r:id="rId4"/>
    <p:sldId id="262" r:id="rId5"/>
    <p:sldId id="263" r:id="rId6"/>
    <p:sldId id="257" r:id="rId7"/>
    <p:sldId id="258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06"/>
    <p:restoredTop sz="88950"/>
  </p:normalViewPr>
  <p:slideViewPr>
    <p:cSldViewPr snapToGrid="0" snapToObjects="1">
      <p:cViewPr varScale="1">
        <p:scale>
          <a:sx n="156" d="100"/>
          <a:sy n="156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tiff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32EFFA-6C39-FD47-AFFD-F6DB5A1F460F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D38446-FFF4-1146-B4EA-84F14C9AA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806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85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adds up all</a:t>
            </a:r>
            <a:r>
              <a:rPr lang="en-US" baseline="0" dirty="0" smtClean="0"/>
              <a:t> elements (draw tree like </a:t>
            </a:r>
            <a:r>
              <a:rPr lang="en-US" baseline="0" dirty="0" err="1" smtClean="0"/>
              <a:t>prev</a:t>
            </a:r>
            <a:r>
              <a:rPr lang="en-US" baseline="0" dirty="0" smtClean="0"/>
              <a:t> slide and evaluate).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D38446-FFF4-1146-B4EA-84F14C9AAB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5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59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4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5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3070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134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5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7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35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7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9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94EDD-C6B1-F54A-9FB8-529A9C70E247}" type="datetimeFigureOut">
              <a:rPr lang="en-US" smtClean="0"/>
              <a:t>9/26/17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99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tiff"/><Relationship Id="rId1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tags" Target="../tags/tag3.xml"/><Relationship Id="rId3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 smtClean="0"/>
              <a:t>CS 360 </a:t>
            </a:r>
            <a:br>
              <a:rPr lang="en-US" sz="4800" i="0" dirty="0" smtClean="0"/>
            </a:br>
            <a:r>
              <a:rPr lang="en-US" sz="4800" i="0" dirty="0" smtClean="0"/>
              <a:t>Programming Languages</a:t>
            </a:r>
            <a:br>
              <a:rPr lang="en-US" sz="4800" i="0" dirty="0" smtClean="0"/>
            </a:br>
            <a:r>
              <a:rPr lang="en-US" sz="4800" i="0" dirty="0" smtClean="0"/>
              <a:t>Day 10 - </a:t>
            </a:r>
            <a:r>
              <a:rPr lang="en-US" sz="4800" i="0" dirty="0" err="1" smtClean="0"/>
              <a:t>Foldr</a:t>
            </a:r>
            <a:endParaRPr lang="en-US" sz="4800" i="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13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49158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</a:t>
            </a:r>
            <a:r>
              <a:rPr lang="en-US" sz="2200" b="1" dirty="0" smtClean="0">
                <a:latin typeface="Courier"/>
                <a:cs typeface="Courier"/>
              </a:rPr>
              <a:t>define (length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 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0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+ 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1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(length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  <a:p>
            <a:pPr marL="0" indent="0">
              <a:buNone/>
            </a:pPr>
            <a:endParaRPr lang="en-US" sz="2200" b="1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(sum-list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+ 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(car </a:t>
            </a:r>
            <a:r>
              <a:rPr lang="en-US" sz="2200" b="1" dirty="0" err="1" smtClean="0">
                <a:solidFill>
                  <a:srgbClr val="7030A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(sum-list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  <a:p>
            <a:pPr marL="0" indent="0">
              <a:buNone/>
            </a:pPr>
            <a:endParaRPr lang="en-US" sz="22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200" b="1" dirty="0" smtClean="0">
                <a:latin typeface="Courier"/>
                <a:cs typeface="Courier"/>
              </a:rPr>
              <a:t>(define (map </a:t>
            </a:r>
            <a:r>
              <a:rPr lang="en-US" sz="2200" b="1" dirty="0" err="1" smtClean="0">
                <a:latin typeface="Courier"/>
                <a:cs typeface="Courier"/>
              </a:rPr>
              <a:t>func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err="1" smtClean="0">
                <a:latin typeface="Courier"/>
                <a:cs typeface="Courier"/>
              </a:rPr>
              <a:t>lst</a:t>
            </a:r>
            <a:r>
              <a:rPr lang="en-US" sz="22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(if (null? </a:t>
            </a:r>
            <a:r>
              <a:rPr lang="en-US" sz="2200" b="1" dirty="0" err="1" smtClean="0">
                <a:solidFill>
                  <a:srgbClr val="FF660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FF6600"/>
                </a:solidFill>
                <a:latin typeface="Courier"/>
                <a:cs typeface="Courier"/>
              </a:rPr>
              <a:t>) </a:t>
            </a:r>
            <a:r>
              <a:rPr lang="en-US" sz="2200" b="1" dirty="0" smtClean="0">
                <a:solidFill>
                  <a:srgbClr val="008000"/>
                </a:solidFill>
                <a:latin typeface="Courier"/>
                <a:cs typeface="Courier"/>
              </a:rPr>
              <a:t>'()</a:t>
            </a:r>
          </a:p>
          <a:p>
            <a:pPr marL="0" indent="0">
              <a:buNone/>
            </a:pPr>
            <a:r>
              <a:rPr lang="en-US" sz="2200" b="1" dirty="0">
                <a:latin typeface="Courier"/>
                <a:cs typeface="Courier"/>
              </a:rPr>
              <a:t> </a:t>
            </a:r>
            <a:r>
              <a:rPr lang="en-US" sz="2200" b="1" dirty="0" smtClean="0">
                <a:latin typeface="Courier"/>
                <a:cs typeface="Courier"/>
              </a:rPr>
              <a:t>   (</a:t>
            </a:r>
            <a:r>
              <a:rPr lang="en-US" sz="2200" b="1" dirty="0" smtClean="0">
                <a:solidFill>
                  <a:srgbClr val="FF0000"/>
                </a:solidFill>
                <a:latin typeface="Courier"/>
                <a:cs typeface="Courier"/>
              </a:rPr>
              <a:t>cons 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(</a:t>
            </a:r>
            <a:r>
              <a:rPr lang="en-US" sz="2200" b="1" dirty="0" err="1" smtClean="0">
                <a:solidFill>
                  <a:srgbClr val="7030A0"/>
                </a:solidFill>
                <a:latin typeface="Courier"/>
                <a:cs typeface="Courier"/>
              </a:rPr>
              <a:t>func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 (car </a:t>
            </a:r>
            <a:r>
              <a:rPr lang="en-US" sz="2200" b="1" dirty="0" err="1" smtClean="0">
                <a:solidFill>
                  <a:srgbClr val="7030A0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7030A0"/>
                </a:solidFill>
                <a:latin typeface="Courier"/>
                <a:cs typeface="Courier"/>
              </a:rPr>
              <a:t>)) 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(map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func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(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cdr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 </a:t>
            </a:r>
            <a:r>
              <a:rPr lang="en-US" sz="2200" b="1" dirty="0" err="1" smtClean="0">
                <a:solidFill>
                  <a:srgbClr val="3366FF"/>
                </a:solidFill>
                <a:latin typeface="Courier"/>
                <a:cs typeface="Courier"/>
              </a:rPr>
              <a:t>lst</a:t>
            </a:r>
            <a:r>
              <a:rPr lang="en-US" sz="2200" b="1" dirty="0" smtClean="0">
                <a:solidFill>
                  <a:srgbClr val="3366FF"/>
                </a:solidFill>
                <a:latin typeface="Courier"/>
                <a:cs typeface="Courier"/>
              </a:rPr>
              <a:t>))</a:t>
            </a:r>
            <a:r>
              <a:rPr lang="en-US" sz="2200" b="1" dirty="0" smtClean="0">
                <a:latin typeface="Courier"/>
                <a:cs typeface="Courier"/>
              </a:rPr>
              <a:t>)))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3538" y="4970585"/>
            <a:ext cx="82217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All of these have: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base case when the list is null (orange)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return value for the base case (green)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recursive case where we combine (red) something with the car of the list (purple) with a recursive call on the </a:t>
            </a:r>
            <a:r>
              <a:rPr lang="en-US" dirty="0" err="1" smtClean="0"/>
              <a:t>cdr</a:t>
            </a:r>
            <a:r>
              <a:rPr lang="en-US" dirty="0" smtClean="0"/>
              <a:t> (blue)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831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9073"/>
          </a:xfrm>
        </p:spPr>
        <p:txBody>
          <a:bodyPr/>
          <a:lstStyle/>
          <a:p>
            <a:r>
              <a:rPr lang="en-US" dirty="0" smtClean="0"/>
              <a:t>One function to rule them 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601" y="1043712"/>
            <a:ext cx="8776228" cy="50824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(define (</a:t>
            </a:r>
            <a:r>
              <a:rPr lang="en-US" sz="2400" b="1" dirty="0" err="1" smtClean="0">
                <a:latin typeface="Courier"/>
                <a:cs typeface="Courier"/>
              </a:rPr>
              <a:t>foldr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base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(if (null?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 base</a:t>
            </a: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  (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(car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smtClean="0">
                <a:latin typeface="Courier"/>
                <a:cs typeface="Courier"/>
              </a:rPr>
              <a:t>            (</a:t>
            </a:r>
            <a:r>
              <a:rPr lang="en-US" sz="2400" b="1" dirty="0" err="1" smtClean="0">
                <a:latin typeface="Courier"/>
                <a:cs typeface="Courier"/>
              </a:rPr>
              <a:t>foldr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b="1" dirty="0" smtClean="0">
                <a:latin typeface="Courier"/>
                <a:cs typeface="Courier"/>
              </a:rPr>
              <a:t> base (</a:t>
            </a:r>
            <a:r>
              <a:rPr lang="en-US" sz="2400" b="1" dirty="0" err="1" smtClean="0">
                <a:latin typeface="Courier"/>
                <a:cs typeface="Courier"/>
              </a:rPr>
              <a:t>cdr</a:t>
            </a:r>
            <a:r>
              <a:rPr lang="en-US" sz="2400" b="1" dirty="0" smtClean="0">
                <a:latin typeface="Courier"/>
                <a:cs typeface="Courier"/>
              </a:rPr>
              <a:t> </a:t>
            </a:r>
            <a:r>
              <a:rPr lang="en-US" sz="2400" b="1" dirty="0" err="1" smtClean="0">
                <a:latin typeface="Courier"/>
                <a:cs typeface="Courier"/>
              </a:rPr>
              <a:t>lst</a:t>
            </a:r>
            <a:r>
              <a:rPr lang="en-US" sz="2400" b="1" dirty="0" smtClean="0">
                <a:latin typeface="Courier"/>
                <a:cs typeface="Courier"/>
              </a:rPr>
              <a:t>)))))</a:t>
            </a:r>
            <a:endParaRPr lang="en-US" sz="2400" b="1" dirty="0"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92" y="2864053"/>
            <a:ext cx="3415422" cy="37740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46875" y="3357479"/>
            <a:ext cx="14333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"/>
                <a:cs typeface="Courier"/>
              </a:rPr>
              <a:t>foldr</a:t>
            </a: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97729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0902"/>
          </a:xfrm>
        </p:spPr>
        <p:txBody>
          <a:bodyPr/>
          <a:lstStyle/>
          <a:p>
            <a:r>
              <a:rPr lang="en-US" b="1" i="0" dirty="0" smtClean="0">
                <a:latin typeface="Consolas"/>
                <a:cs typeface="Consolas"/>
              </a:rPr>
              <a:t>(</a:t>
            </a:r>
            <a:r>
              <a:rPr lang="en-US" b="1" i="0" dirty="0" err="1" smtClean="0">
                <a:latin typeface="Consolas"/>
                <a:cs typeface="Consolas"/>
              </a:rPr>
              <a:t>foldr</a:t>
            </a:r>
            <a:r>
              <a:rPr lang="en-US" b="1" i="0" dirty="0" smtClean="0">
                <a:latin typeface="Consolas"/>
                <a:cs typeface="Consolas"/>
              </a:rPr>
              <a:t> </a:t>
            </a:r>
            <a:r>
              <a:rPr lang="en-US" b="1" i="0" dirty="0" err="1" smtClean="0">
                <a:latin typeface="Consolas"/>
                <a:cs typeface="Consolas"/>
              </a:rPr>
              <a:t>func</a:t>
            </a:r>
            <a:r>
              <a:rPr lang="en-US" b="1" i="0" dirty="0" smtClean="0">
                <a:latin typeface="Consolas"/>
                <a:cs typeface="Consolas"/>
              </a:rPr>
              <a:t> base </a:t>
            </a:r>
            <a:r>
              <a:rPr lang="en-US" b="1" i="0" dirty="0" err="1" smtClean="0">
                <a:latin typeface="Consolas"/>
                <a:cs typeface="Consolas"/>
              </a:rPr>
              <a:t>lst</a:t>
            </a:r>
            <a:r>
              <a:rPr lang="en-US" b="1" i="0" dirty="0" smtClean="0">
                <a:latin typeface="Consolas"/>
                <a:cs typeface="Consolas"/>
              </a:rPr>
              <a:t>)</a:t>
            </a:r>
            <a:endParaRPr lang="en-US" b="1" i="0" dirty="0">
              <a:latin typeface="Consolas"/>
              <a:cs typeface="Consolas"/>
            </a:endParaRPr>
          </a:p>
        </p:txBody>
      </p:sp>
      <p:pic>
        <p:nvPicPr>
          <p:cNvPr id="4" name="Picture 3" descr="360-lect8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5" y="1682711"/>
            <a:ext cx="3229467" cy="31623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88601" y="1043712"/>
            <a:ext cx="2628490" cy="49183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400" dirty="0" smtClean="0">
                <a:cs typeface="Courier"/>
              </a:rPr>
              <a:t>Say </a:t>
            </a:r>
            <a:r>
              <a:rPr lang="en-US" sz="2400" dirty="0" err="1" smtClean="0">
                <a:latin typeface="Courier"/>
                <a:cs typeface="Courier"/>
              </a:rPr>
              <a:t>lst</a:t>
            </a:r>
            <a:r>
              <a:rPr lang="en-US" sz="2400" dirty="0" smtClean="0">
                <a:latin typeface="Courier"/>
                <a:cs typeface="Courier"/>
              </a:rPr>
              <a:t> = '(1 2 3)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255823" y="1200727"/>
            <a:ext cx="5888178" cy="4929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 smtClean="0">
                <a:cs typeface="Courier"/>
              </a:rPr>
              <a:t>Foldr</a:t>
            </a:r>
            <a:r>
              <a:rPr lang="en-US" sz="2400" dirty="0" smtClean="0">
                <a:cs typeface="Courier"/>
              </a:rPr>
              <a:t> applies </a:t>
            </a:r>
            <a:r>
              <a:rPr lang="en-US" sz="2400" b="1" dirty="0" err="1" smtClean="0">
                <a:latin typeface="Courier"/>
                <a:cs typeface="Courier"/>
              </a:rPr>
              <a:t>func</a:t>
            </a:r>
            <a:r>
              <a:rPr lang="en-US" sz="2400" dirty="0" smtClean="0">
                <a:cs typeface="Courier"/>
              </a:rPr>
              <a:t> repeatedly to pairs of items, starting from the right end of the list.</a:t>
            </a:r>
            <a:endParaRPr lang="en-US" sz="2400" dirty="0">
              <a:cs typeface="Courier"/>
            </a:endParaRPr>
          </a:p>
          <a:p>
            <a:r>
              <a:rPr lang="en-US" sz="2400" dirty="0" smtClean="0">
                <a:cs typeface="Courier"/>
              </a:rPr>
              <a:t>The first two items are the last item in the list and the base element.</a:t>
            </a:r>
          </a:p>
          <a:p>
            <a:r>
              <a:rPr lang="en-US" sz="2400" dirty="0" smtClean="0">
                <a:cs typeface="Courier"/>
              </a:rPr>
              <a:t>The function must be a function of two items.</a:t>
            </a:r>
            <a:endParaRPr lang="en-US" sz="2400" dirty="0">
              <a:cs typeface="Courier"/>
            </a:endParaRPr>
          </a:p>
          <a:p>
            <a:pPr marL="0" indent="0">
              <a:buNone/>
            </a:pPr>
            <a:r>
              <a:rPr lang="en-US" sz="2400" b="1" dirty="0" smtClean="0">
                <a:latin typeface="Courier"/>
                <a:cs typeface="Courier"/>
              </a:rPr>
              <a:t>  (f 1 (f 2 (f 3 base)))</a:t>
            </a:r>
          </a:p>
          <a:p>
            <a:r>
              <a:rPr lang="en-US" sz="2400" dirty="0" smtClean="0">
                <a:cs typeface="Courier"/>
              </a:rPr>
              <a:t>In general, for </a:t>
            </a:r>
            <a:r>
              <a:rPr lang="en-US" sz="2400" dirty="0" err="1" smtClean="0">
                <a:latin typeface="Consolas"/>
                <a:cs typeface="Consolas"/>
              </a:rPr>
              <a:t>lst</a:t>
            </a:r>
            <a:r>
              <a:rPr lang="en-US" sz="2400" dirty="0" smtClean="0">
                <a:latin typeface="Consolas"/>
                <a:cs typeface="Consolas"/>
              </a:rPr>
              <a:t> = (x1 x2 … </a:t>
            </a:r>
            <a:r>
              <a:rPr lang="en-US" sz="2400" dirty="0" err="1" smtClean="0">
                <a:latin typeface="Consolas"/>
                <a:cs typeface="Consolas"/>
              </a:rPr>
              <a:t>xn</a:t>
            </a:r>
            <a:r>
              <a:rPr lang="en-US" sz="2400" dirty="0" smtClean="0">
                <a:latin typeface="Consolas"/>
                <a:cs typeface="Consolas"/>
              </a:rPr>
              <a:t>)</a:t>
            </a:r>
          </a:p>
          <a:p>
            <a:r>
              <a:rPr lang="en-US" sz="2000" b="1" dirty="0" smtClean="0">
                <a:latin typeface="Consolas"/>
                <a:cs typeface="Consolas"/>
              </a:rPr>
              <a:t>(f x1 (f x2 (f x3 (f … (f </a:t>
            </a:r>
            <a:r>
              <a:rPr lang="en-US" sz="2000" b="1" dirty="0" err="1" smtClean="0">
                <a:latin typeface="Consolas"/>
                <a:cs typeface="Consolas"/>
              </a:rPr>
              <a:t>xn</a:t>
            </a:r>
            <a:r>
              <a:rPr lang="en-US" sz="2000" b="1" dirty="0" smtClean="0">
                <a:latin typeface="Consolas"/>
                <a:cs typeface="Consolas"/>
              </a:rPr>
              <a:t> base)))…)</a:t>
            </a:r>
            <a:endParaRPr lang="en-US" sz="2000" b="1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7271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foldr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+ 0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foldr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 (lambda (item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acc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 (+ 1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acc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)) 0 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lst</a:t>
            </a:r>
            <a: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000" b="1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sz="20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sz="20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874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</a:t>
            </a:r>
            <a:r>
              <a:rPr lang="en-US" dirty="0" err="1" smtClean="0"/>
              <a:t>foldr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22098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dirty="0" smtClean="0"/>
              <a:t> (sometimes also called accumulate, reduce, or inject) is another very famous iterator over recursive structures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Accumulates an answer by repeatedly applying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 smtClean="0"/>
              <a:t> to answer so far</a:t>
            </a:r>
          </a:p>
          <a:p>
            <a:pPr lvl="1"/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foldr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base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x1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x2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x3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x4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)</a:t>
            </a:r>
            <a:r>
              <a:rPr lang="en-US" dirty="0" smtClean="0"/>
              <a:t> computes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/>
            </a:r>
            <a:br>
              <a:rPr lang="en-US" b="1" dirty="0" smtClean="0">
                <a:latin typeface="Courier New" pitchFamily="49" charset="0"/>
                <a:cs typeface="Courier New" pitchFamily="49" charset="0"/>
              </a:rPr>
            </a:b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(f x1 (f x2 (f x3 (f x4 base))))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3505200"/>
            <a:ext cx="6400800" cy="1371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(define 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f base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(if (null?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base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</a:t>
            </a:r>
            <a:r>
              <a:rPr lang="en-US" sz="2000" dirty="0" smtClean="0">
                <a:latin typeface="Courier"/>
                <a:cs typeface="Courier"/>
              </a:rPr>
              <a:t>(f (</a:t>
            </a:r>
            <a:r>
              <a:rPr lang="en-US" sz="2000" dirty="0">
                <a:latin typeface="Courier"/>
                <a:cs typeface="Courier"/>
              </a:rPr>
              <a:t>car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sz="2000" dirty="0">
                <a:latin typeface="Courier"/>
                <a:cs typeface="Courier"/>
              </a:rPr>
              <a:t>      </a:t>
            </a:r>
            <a:r>
              <a:rPr lang="en-US" sz="2000" dirty="0" smtClean="0">
                <a:latin typeface="Courier"/>
                <a:cs typeface="Courier"/>
              </a:rPr>
              <a:t> 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foldr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smtClean="0">
                <a:latin typeface="Courier"/>
                <a:cs typeface="Courier"/>
              </a:rPr>
              <a:t>f base </a:t>
            </a:r>
            <a:r>
              <a:rPr lang="en-US" sz="2000" dirty="0">
                <a:latin typeface="Courier"/>
                <a:cs typeface="Courier"/>
              </a:rPr>
              <a:t>(</a:t>
            </a:r>
            <a:r>
              <a:rPr lang="en-US" sz="2000" dirty="0" err="1">
                <a:latin typeface="Courier"/>
                <a:cs typeface="Courier"/>
              </a:rPr>
              <a:t>cdr</a:t>
            </a:r>
            <a:r>
              <a:rPr lang="en-US" sz="2000" dirty="0">
                <a:latin typeface="Courier"/>
                <a:cs typeface="Courier"/>
              </a:rPr>
              <a:t> </a:t>
            </a:r>
            <a:r>
              <a:rPr lang="en-US" sz="2000" dirty="0" err="1">
                <a:latin typeface="Courier"/>
                <a:cs typeface="Courier"/>
              </a:rPr>
              <a:t>lst</a:t>
            </a:r>
            <a:r>
              <a:rPr lang="en-US" sz="2000" dirty="0">
                <a:latin typeface="Courier"/>
                <a:cs typeface="Courier"/>
              </a:rPr>
              <a:t>)))))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762000" y="4876800"/>
            <a:ext cx="77724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b="0" dirty="0" smtClean="0"/>
              <a:t>This version “folds right”; another version “folds left”</a:t>
            </a:r>
          </a:p>
          <a:p>
            <a:pPr lvl="1"/>
            <a:r>
              <a:rPr lang="en-US" b="0" dirty="0" smtClean="0"/>
              <a:t>Whether the direction matters depends on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b="0" dirty="0" smtClean="0"/>
              <a:t> (often not)</a:t>
            </a:r>
          </a:p>
          <a:p>
            <a:pPr marL="0" indent="0">
              <a:buFontTx/>
              <a:buNone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940359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with </a:t>
            </a:r>
            <a:r>
              <a:rPr lang="en-US" dirty="0" err="1" smtClean="0"/>
              <a:t>foldr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3810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These are useful and do not use “private data”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762000" y="3276600"/>
            <a:ext cx="77724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dirty="0" smtClean="0"/>
              <a:t>These are useful and do use “private data”</a:t>
            </a:r>
            <a:endParaRPr lang="en-US" b="0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44929" y="1905000"/>
            <a:ext cx="8613321" cy="11049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define (f1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foldr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+ 0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(f2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</a:t>
            </a:r>
            <a:endParaRPr lang="en-US" sz="2000" b="1" kern="0" dirty="0" smtClean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foldr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(lambda (x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 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(and (&gt;= x 0)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)) 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#t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</a:t>
            </a: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22465" y="3810000"/>
            <a:ext cx="8899072" cy="254635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define (f3 lo hi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</a:t>
            </a:r>
            <a:endParaRPr lang="en-US" sz="2000" b="1" kern="0" dirty="0" smtClean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foldr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/>
            </a:r>
            <a:b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</a:b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  (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lambda (x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 </a:t>
            </a:r>
            <a:endParaRPr lang="en-US" sz="2000" b="1" kern="0" dirty="0" smtClean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     (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+ (if (and (&gt;= x lo) (&lt;= x hi)) 1 0)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)) 0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</a:t>
            </a:r>
            <a:b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</a:b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(f4 g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</a:t>
            </a:r>
            <a:endParaRPr lang="en-US" sz="2000" b="1" kern="0" dirty="0" smtClean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foldr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(lambda (x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 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(and (g x) </a:t>
            </a:r>
            <a:r>
              <a:rPr lang="en-US" sz="2000" b="1" kern="0" dirty="0" err="1" smtClean="0">
                <a:solidFill>
                  <a:srgbClr val="000000"/>
                </a:solidFill>
                <a:latin typeface="Courier New" pitchFamily="49" charset="0"/>
              </a:rPr>
              <a:t>acc</a:t>
            </a:r>
            <a:r>
              <a:rPr lang="en-US" sz="2000" b="1" kern="0" dirty="0" smtClean="0">
                <a:solidFill>
                  <a:srgbClr val="000000"/>
                </a:solidFill>
                <a:latin typeface="Courier New" pitchFamily="49" charset="0"/>
              </a:rPr>
              <a:t>)) 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#t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</p:txBody>
      </p:sp>
    </p:spTree>
    <p:extLst>
      <p:ext uri="{BB962C8B-B14F-4D97-AF65-F5344CB8AC3E}">
        <p14:creationId xmlns:p14="http://schemas.microsoft.com/office/powerpoint/2010/main" val="2083054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try: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reverse using </a:t>
            </a:r>
            <a:r>
              <a:rPr lang="en-US" dirty="0" err="1" smtClean="0"/>
              <a:t>foldr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Write max using </a:t>
            </a:r>
            <a:r>
              <a:rPr lang="en-US" dirty="0" err="1" smtClean="0"/>
              <a:t>foldr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Try to make it so the "base" argument to </a:t>
            </a:r>
            <a:r>
              <a:rPr lang="en-US" dirty="0" err="1" smtClean="0"/>
              <a:t>foldr</a:t>
            </a:r>
            <a:r>
              <a:rPr lang="en-US" dirty="0" smtClean="0"/>
              <a:t> is not a huge negative number.  (write it this way first if it's easier, then change it)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Write map using </a:t>
            </a:r>
            <a:r>
              <a:rPr lang="en-US" dirty="0" err="1" smtClean="0"/>
              <a:t>foldr</a:t>
            </a:r>
            <a:r>
              <a:rPr lang="en-US" dirty="0" smtClean="0"/>
              <a:t>.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Write filter using </a:t>
            </a:r>
            <a:r>
              <a:rPr lang="en-US" dirty="0" err="1" smtClean="0"/>
              <a:t>foldr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63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EFB9C46-A326-BF42-92F9-F24613B26610}" vid="{46889DD6-648C-F149-A3C7-0DF3AA5641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pk-4by3</Template>
  <TotalTime>1371</TotalTime>
  <Words>484</Words>
  <Application>Microsoft Macintosh PowerPoint</Application>
  <PresentationFormat>On-screen Show (4:3)</PresentationFormat>
  <Paragraphs>64</Paragraphs>
  <Slides>8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Calibri Light</vt:lpstr>
      <vt:lpstr>Consolas</vt:lpstr>
      <vt:lpstr>Courier</vt:lpstr>
      <vt:lpstr>Courier New</vt:lpstr>
      <vt:lpstr>Arial</vt:lpstr>
      <vt:lpstr>Office Theme</vt:lpstr>
      <vt:lpstr>CS 360  Programming Languages Day 10 - Foldr</vt:lpstr>
      <vt:lpstr>PowerPoint Presentation</vt:lpstr>
      <vt:lpstr>One function to rule them all</vt:lpstr>
      <vt:lpstr>(foldr func base lst)</vt:lpstr>
      <vt:lpstr>Examples</vt:lpstr>
      <vt:lpstr>Review of foldr</vt:lpstr>
      <vt:lpstr>Examples with foldr</vt:lpstr>
      <vt:lpstr>You try: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360  Programming Languages Day 10 - Foldr</dc:title>
  <dc:creator>Kirlin_Phillip</dc:creator>
  <cp:lastModifiedBy>Kirlin_Phillip</cp:lastModifiedBy>
  <cp:revision>3</cp:revision>
  <dcterms:created xsi:type="dcterms:W3CDTF">2017-09-26T17:06:41Z</dcterms:created>
  <dcterms:modified xsi:type="dcterms:W3CDTF">2017-09-27T15:58:14Z</dcterms:modified>
</cp:coreProperties>
</file>

<file path=docProps/thumbnail.jpeg>
</file>